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Antigone Background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42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Oedipus Myth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574276"/>
            <a:ext cx="11196320" cy="4735084"/>
          </a:xfrm>
        </p:spPr>
        <p:txBody>
          <a:bodyPr>
            <a:noAutofit/>
          </a:bodyPr>
          <a:lstStyle/>
          <a:p>
            <a:r>
              <a:rPr lang="en-US" sz="2800" dirty="0"/>
              <a:t>Three Theban Plays: Antigone, Oedipus Rex, Oedipus at </a:t>
            </a:r>
            <a:r>
              <a:rPr lang="en-US" sz="2800" dirty="0" err="1"/>
              <a:t>Colonus</a:t>
            </a:r>
            <a:endParaRPr lang="en-US" sz="2800" dirty="0"/>
          </a:p>
          <a:p>
            <a:r>
              <a:rPr lang="en-US" sz="2800" dirty="0"/>
              <a:t>Laius: Oedipus’ biological father who is told his son will kill him.  Has Oedipus sent away to be killed. This does not work and Oedipus unknowingly kills him.</a:t>
            </a:r>
          </a:p>
          <a:p>
            <a:r>
              <a:rPr lang="en-US" sz="2800" dirty="0"/>
              <a:t>Jocasta: Oedipus’ biological mother who ends up marrying and having children with Oedipus.  When she finds out she kills herself</a:t>
            </a:r>
          </a:p>
          <a:p>
            <a:r>
              <a:rPr lang="en-US" sz="2800" dirty="0"/>
              <a:t>Oedipus: son of Laius and Jocasta.  He kills father and marries mother. When he finds out he gouges out his eyes.</a:t>
            </a:r>
          </a:p>
          <a:p>
            <a:r>
              <a:rPr lang="en-US" sz="2800" dirty="0"/>
              <a:t>Sphinx: creature with lion’s body and bird’s wings and woman’s head. Poses a riddle and won’t leave Thebes without someone solving it.  Oedipus solves the riddle.</a:t>
            </a:r>
          </a:p>
          <a:p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0825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54736"/>
            <a:ext cx="9720072" cy="1499616"/>
          </a:xfrm>
        </p:spPr>
        <p:txBody>
          <a:bodyPr>
            <a:normAutofit/>
          </a:bodyPr>
          <a:lstStyle/>
          <a:p>
            <a:r>
              <a:rPr lang="en-US" b="1" dirty="0"/>
              <a:t>Oedipus Myth Cont.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89760"/>
            <a:ext cx="9720073" cy="4023360"/>
          </a:xfrm>
        </p:spPr>
        <p:txBody>
          <a:bodyPr>
            <a:noAutofit/>
          </a:bodyPr>
          <a:lstStyle/>
          <a:p>
            <a:r>
              <a:rPr lang="en-US" sz="3200" dirty="0"/>
              <a:t>Antigone, </a:t>
            </a:r>
            <a:r>
              <a:rPr lang="en-US" sz="3200" dirty="0" err="1"/>
              <a:t>Ismene</a:t>
            </a:r>
            <a:r>
              <a:rPr lang="en-US" sz="3200" dirty="0"/>
              <a:t>, </a:t>
            </a:r>
            <a:r>
              <a:rPr lang="en-US" sz="3200" dirty="0" err="1"/>
              <a:t>Polneices</a:t>
            </a:r>
            <a:r>
              <a:rPr lang="en-US" sz="3200" dirty="0"/>
              <a:t>, and Eteocles: all siblings</a:t>
            </a:r>
          </a:p>
          <a:p>
            <a:r>
              <a:rPr lang="en-US" sz="3200" dirty="0"/>
              <a:t>Parents: Oedipus and Jocasta</a:t>
            </a:r>
          </a:p>
          <a:p>
            <a:r>
              <a:rPr lang="en-US" sz="3200" dirty="0"/>
              <a:t>Aunt: Eurydice</a:t>
            </a:r>
          </a:p>
          <a:p>
            <a:r>
              <a:rPr lang="en-US" sz="3200" dirty="0"/>
              <a:t>Uncle: Creon</a:t>
            </a:r>
          </a:p>
          <a:p>
            <a:r>
              <a:rPr lang="en-US" sz="3200" dirty="0"/>
              <a:t>Whom is Antigone engaged: </a:t>
            </a:r>
            <a:r>
              <a:rPr lang="en-US" sz="3200" dirty="0" err="1"/>
              <a:t>Haimon</a:t>
            </a:r>
            <a:r>
              <a:rPr lang="en-US" sz="3200" dirty="0"/>
              <a:t> (Creon’s son, Antigone’s cousin)</a:t>
            </a:r>
          </a:p>
          <a:p>
            <a:r>
              <a:rPr lang="en-US" sz="3200" dirty="0"/>
              <a:t>Who is a blind prophet: Teiresias</a:t>
            </a:r>
          </a:p>
          <a:p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986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103690"/>
            <a:ext cx="9720072" cy="31975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Ancient Greek Theatre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688" y="1825051"/>
            <a:ext cx="9720073" cy="297811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Greek theatre was rooted in Greek Religion</a:t>
            </a:r>
          </a:p>
          <a:p>
            <a:r>
              <a:rPr lang="en-US" sz="3200" dirty="0">
                <a:solidFill>
                  <a:schemeClr val="bg1"/>
                </a:solidFill>
              </a:rPr>
              <a:t>Polytheistic- belief in more than one God</a:t>
            </a:r>
          </a:p>
          <a:p>
            <a:r>
              <a:rPr lang="en-US" sz="3200" dirty="0">
                <a:solidFill>
                  <a:schemeClr val="bg1"/>
                </a:solidFill>
              </a:rPr>
              <a:t>Monotheistic-belief in one God</a:t>
            </a:r>
          </a:p>
          <a:p>
            <a:r>
              <a:rPr lang="en-US" sz="3200" dirty="0">
                <a:solidFill>
                  <a:schemeClr val="bg1"/>
                </a:solidFill>
              </a:rPr>
              <a:t>Atheistic-belief in no God</a:t>
            </a:r>
          </a:p>
          <a:p>
            <a:r>
              <a:rPr lang="en-US" sz="3200" dirty="0">
                <a:solidFill>
                  <a:schemeClr val="bg1"/>
                </a:solidFill>
              </a:rPr>
              <a:t>Greek Gods were often quick to punish human beings for being guilty of hubris or excessive pride.</a:t>
            </a:r>
          </a:p>
        </p:txBody>
      </p:sp>
    </p:spTree>
    <p:extLst>
      <p:ext uri="{BB962C8B-B14F-4D97-AF65-F5344CB8AC3E}">
        <p14:creationId xmlns:p14="http://schemas.microsoft.com/office/powerpoint/2010/main" val="1725116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Festival of Dionysus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Dionysus- God of Wine</a:t>
            </a:r>
          </a:p>
          <a:p>
            <a:r>
              <a:rPr lang="en-US" sz="3200" dirty="0">
                <a:solidFill>
                  <a:schemeClr val="bg1"/>
                </a:solidFill>
              </a:rPr>
              <a:t>His festival- Dionysia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Where: Ancient Greece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When and how long: Annual for 3 days</a:t>
            </a:r>
          </a:p>
          <a:p>
            <a:r>
              <a:rPr lang="en-US" sz="3200" dirty="0">
                <a:solidFill>
                  <a:schemeClr val="bg1"/>
                </a:solidFill>
              </a:rPr>
              <a:t>Original Chorus: group of singers</a:t>
            </a:r>
          </a:p>
          <a:p>
            <a:r>
              <a:rPr lang="en-US" sz="3200" dirty="0">
                <a:solidFill>
                  <a:schemeClr val="bg1"/>
                </a:solidFill>
              </a:rPr>
              <a:t>Chanted: Hymns (called dithyrambs)</a:t>
            </a:r>
          </a:p>
          <a:p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67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festival of Dionysus </a:t>
            </a:r>
            <a:r>
              <a:rPr lang="en-US" b="1" dirty="0" err="1">
                <a:solidFill>
                  <a:schemeClr val="bg1"/>
                </a:solidFill>
              </a:rPr>
              <a:t>Cont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80" y="1432874"/>
            <a:ext cx="11470640" cy="487648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First poet to step away from chorus: Thespis 		Greek word for actor: </a:t>
            </a:r>
            <a:r>
              <a:rPr lang="en-US" sz="2400" dirty="0" err="1">
                <a:solidFill>
                  <a:schemeClr val="bg1"/>
                </a:solidFill>
              </a:rPr>
              <a:t>Hypokrites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What term: Thespian 					Definition: someone acting a part</a:t>
            </a:r>
          </a:p>
          <a:p>
            <a:r>
              <a:rPr lang="en-US" sz="2400" dirty="0">
                <a:solidFill>
                  <a:schemeClr val="bg1"/>
                </a:solidFill>
              </a:rPr>
              <a:t>What did he do when he stepped away: 		Dialogue Origin of our word: Hypocrite</a:t>
            </a:r>
          </a:p>
          <a:p>
            <a:r>
              <a:rPr lang="en-US" sz="2400" dirty="0">
                <a:solidFill>
                  <a:schemeClr val="bg1"/>
                </a:solidFill>
              </a:rPr>
              <a:t>What was born: Drama 				Definition: a person who puts out a </a:t>
            </a:r>
          </a:p>
          <a:p>
            <a:r>
              <a:rPr lang="en-US" sz="2400" dirty="0">
                <a:solidFill>
                  <a:schemeClr val="bg1"/>
                </a:solidFill>
              </a:rPr>
              <a:t>What did Aeschylus add: a second actor 			false appearance</a:t>
            </a:r>
          </a:p>
          <a:p>
            <a:r>
              <a:rPr lang="en-US" sz="2400" dirty="0">
                <a:solidFill>
                  <a:schemeClr val="bg1"/>
                </a:solidFill>
              </a:rPr>
              <a:t>What did </a:t>
            </a:r>
            <a:r>
              <a:rPr lang="en-US" sz="2400" dirty="0" err="1">
                <a:solidFill>
                  <a:schemeClr val="bg1"/>
                </a:solidFill>
              </a:rPr>
              <a:t>Sopholces</a:t>
            </a:r>
            <a:r>
              <a:rPr lang="en-US" sz="2400" dirty="0">
                <a:solidFill>
                  <a:schemeClr val="bg1"/>
                </a:solidFill>
              </a:rPr>
              <a:t> add: a third actor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Three types of plays:</a:t>
            </a:r>
          </a:p>
          <a:p>
            <a:r>
              <a:rPr lang="en-US" sz="2400" dirty="0">
                <a:solidFill>
                  <a:schemeClr val="bg1"/>
                </a:solidFill>
              </a:rPr>
              <a:t>Satyr, Tragedies, and comedies</a:t>
            </a:r>
          </a:p>
          <a:p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63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Greek Theatre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Outdoors 				Near city </a:t>
            </a:r>
          </a:p>
          <a:p>
            <a:r>
              <a:rPr lang="en-US" sz="3200" dirty="0"/>
              <a:t>On a slope 			In Athens</a:t>
            </a:r>
          </a:p>
          <a:p>
            <a:r>
              <a:rPr lang="en-US" sz="3200" dirty="0"/>
              <a:t>Sat on wood first 		Semi-circle</a:t>
            </a:r>
          </a:p>
          <a:p>
            <a:r>
              <a:rPr lang="en-US" sz="3200" dirty="0"/>
              <a:t>No curtain 			Masks</a:t>
            </a:r>
          </a:p>
          <a:p>
            <a:r>
              <a:rPr lang="en-US" sz="3200" dirty="0" err="1"/>
              <a:t>Parados</a:t>
            </a:r>
            <a:r>
              <a:rPr lang="en-US" sz="3200" dirty="0"/>
              <a:t>: parades</a:t>
            </a:r>
          </a:p>
          <a:p>
            <a:r>
              <a:rPr lang="en-US" sz="3200" dirty="0"/>
              <a:t>Skene: </a:t>
            </a:r>
          </a:p>
          <a:p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2861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Define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Verse Drama: drama that is written to be spoken</a:t>
            </a:r>
          </a:p>
          <a:p>
            <a:r>
              <a:rPr lang="en-US" sz="3200" dirty="0"/>
              <a:t>Odes: additional songs</a:t>
            </a:r>
          </a:p>
          <a:p>
            <a:r>
              <a:rPr lang="en-US" sz="3200" dirty="0" err="1"/>
              <a:t>Strophe:first</a:t>
            </a:r>
            <a:r>
              <a:rPr lang="en-US" sz="3200" dirty="0"/>
              <a:t> section of a Greek ode</a:t>
            </a:r>
          </a:p>
          <a:p>
            <a:r>
              <a:rPr lang="en-US" sz="3200" dirty="0"/>
              <a:t>Prologue: exposition</a:t>
            </a:r>
          </a:p>
          <a:p>
            <a:r>
              <a:rPr lang="en-US" sz="3200" dirty="0"/>
              <a:t>Paean: song of praise</a:t>
            </a:r>
          </a:p>
          <a:p>
            <a:r>
              <a:rPr lang="en-US" sz="3200" dirty="0"/>
              <a:t>Antistrophe: second section of a Greek ode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7345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Define Terms Cont.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32495"/>
            <a:ext cx="9720073" cy="4376865"/>
          </a:xfrm>
        </p:spPr>
        <p:txBody>
          <a:bodyPr>
            <a:noAutofit/>
          </a:bodyPr>
          <a:lstStyle/>
          <a:p>
            <a:r>
              <a:rPr lang="en-US" sz="2800" dirty="0" err="1"/>
              <a:t>Parados</a:t>
            </a:r>
            <a:r>
              <a:rPr lang="en-US" sz="2800" dirty="0"/>
              <a:t>: Opening song</a:t>
            </a:r>
          </a:p>
          <a:p>
            <a:r>
              <a:rPr lang="en-US" sz="2800" dirty="0"/>
              <a:t>Exodus: Final scene</a:t>
            </a:r>
          </a:p>
          <a:p>
            <a:r>
              <a:rPr lang="en-US" sz="2800" dirty="0"/>
              <a:t>Epode: Concluding stanza</a:t>
            </a:r>
          </a:p>
          <a:p>
            <a:r>
              <a:rPr lang="en-US" sz="2800" dirty="0" err="1"/>
              <a:t>Choragos</a:t>
            </a:r>
            <a:r>
              <a:rPr lang="en-US" sz="2800" dirty="0"/>
              <a:t>: chorus leader</a:t>
            </a:r>
          </a:p>
          <a:p>
            <a:r>
              <a:rPr lang="en-US" sz="2800" dirty="0"/>
              <a:t>Chorus: group of singers</a:t>
            </a:r>
          </a:p>
          <a:p>
            <a:r>
              <a:rPr lang="en-US" sz="2800" dirty="0"/>
              <a:t>Deus Ex Machina: God in the Machine</a:t>
            </a:r>
          </a:p>
          <a:p>
            <a:r>
              <a:rPr lang="en-US" sz="2800" dirty="0" err="1"/>
              <a:t>En</a:t>
            </a:r>
            <a:r>
              <a:rPr lang="en-US" sz="2800" dirty="0"/>
              <a:t> Media Res: </a:t>
            </a:r>
          </a:p>
          <a:p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3609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Fundamentals of Greek Tragedy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47520"/>
            <a:ext cx="9720073" cy="4023360"/>
          </a:xfrm>
        </p:spPr>
        <p:txBody>
          <a:bodyPr>
            <a:noAutofit/>
          </a:bodyPr>
          <a:lstStyle/>
          <a:p>
            <a:r>
              <a:rPr lang="en-US" sz="2800" dirty="0"/>
              <a:t>Aristotle wrote: Poetics</a:t>
            </a:r>
          </a:p>
          <a:p>
            <a:r>
              <a:rPr lang="en-US" sz="2800" dirty="0"/>
              <a:t>Aristotle lived: 384-322 B.C.</a:t>
            </a:r>
          </a:p>
          <a:p>
            <a:r>
              <a:rPr lang="en-US" sz="2800" dirty="0"/>
              <a:t>Tragedy: a serious play recounting related events in the life of a person of high rank or importance who is brought low and often meets his or her doom</a:t>
            </a:r>
          </a:p>
          <a:p>
            <a:r>
              <a:rPr lang="en-US" sz="2800" dirty="0"/>
              <a:t>Tragic Hero: experiences this reversal of fortune as a result of a tragic flaw or profound error in judgement</a:t>
            </a:r>
          </a:p>
          <a:p>
            <a:r>
              <a:rPr lang="en-US" sz="2800" dirty="0"/>
              <a:t>Protagonist: the person that wants to get something done</a:t>
            </a:r>
          </a:p>
          <a:p>
            <a:r>
              <a:rPr lang="en-US" sz="2800" dirty="0"/>
              <a:t>Antagonist: the person that stands in the protagonist’s way</a:t>
            </a:r>
          </a:p>
          <a:p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2115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Fundamentals of Greek Tragedy </a:t>
            </a:r>
            <a:r>
              <a:rPr lang="en-US" b="1" dirty="0" err="1"/>
              <a:t>Cont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Hamartia: tragic flaw</a:t>
            </a:r>
          </a:p>
          <a:p>
            <a:r>
              <a:rPr lang="en-US" sz="3200" dirty="0"/>
              <a:t>Tragic flaw:</a:t>
            </a:r>
          </a:p>
          <a:p>
            <a:r>
              <a:rPr lang="en-US" sz="3200" dirty="0"/>
              <a:t>Hubris: excessive pride</a:t>
            </a:r>
          </a:p>
          <a:p>
            <a:r>
              <a:rPr lang="en-US" sz="3200" dirty="0"/>
              <a:t>Catharsis: a cleansing or release of emotions</a:t>
            </a:r>
          </a:p>
          <a:p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0917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</TotalTime>
  <Words>362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Antigone Background</vt:lpstr>
      <vt:lpstr>Ancient Greek Theatre  </vt:lpstr>
      <vt:lpstr>The Festival of Dionysus</vt:lpstr>
      <vt:lpstr>The festival of Dionysus Cont </vt:lpstr>
      <vt:lpstr>The Greek Theatre</vt:lpstr>
      <vt:lpstr>Define terms</vt:lpstr>
      <vt:lpstr>Define Terms Cont. </vt:lpstr>
      <vt:lpstr>Fundamentals of Greek Tragedy </vt:lpstr>
      <vt:lpstr>Fundamentals of Greek Tragedy Cont </vt:lpstr>
      <vt:lpstr>Oedipus Myth </vt:lpstr>
      <vt:lpstr>Oedipus Myth Cont.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Antigone Background</dc:title>
  <dc:creator>Roll Mitchell, Alexandra</dc:creator>
  <cp:lastModifiedBy>Alexandra Roll Mitchell</cp:lastModifiedBy>
  <cp:revision>2</cp:revision>
  <dcterms:created xsi:type="dcterms:W3CDTF">2018-11-27T13:57:55Z</dcterms:created>
  <dcterms:modified xsi:type="dcterms:W3CDTF">2018-11-27T14:08:38Z</dcterms:modified>
</cp:coreProperties>
</file>