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00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Dystopia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45997"/>
            <a:ext cx="10178322" cy="4333596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A futuristic, imagined universe in which oppressive societal control and the illusion of a perfect society are maintained through corporate, bureaucratic, technological, moral, or totalitarian control</a:t>
            </a:r>
          </a:p>
          <a:p>
            <a:br>
              <a:rPr lang="en-US" sz="3200" dirty="0"/>
            </a:br>
            <a:r>
              <a:rPr lang="en-US" sz="3200" dirty="0"/>
              <a:t>Dystopias, through an exaggerated worst-case scenario, make a criticism about a current trend, societal norm, or political system.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41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Suspense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Suspense is a literary device that authors use to keep their readers’ interest alive throughout the work. It is a feeling of anticipation that something risky or dangerous is about to happen.</a:t>
            </a:r>
          </a:p>
          <a:p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9140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Suspense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95167"/>
            <a:ext cx="10178322" cy="4484425"/>
          </a:xfrm>
        </p:spPr>
        <p:txBody>
          <a:bodyPr/>
          <a:lstStyle/>
          <a:p>
            <a:r>
              <a:rPr lang="en-US" sz="3200" dirty="0"/>
              <a:t>Definition: something that represents something bigger than itself</a:t>
            </a:r>
          </a:p>
          <a:p>
            <a:br>
              <a:rPr lang="en-US" sz="3200" dirty="0"/>
            </a:br>
            <a:r>
              <a:rPr lang="en-US" sz="3200" dirty="0"/>
              <a:t>Example: </a:t>
            </a:r>
          </a:p>
          <a:p>
            <a:pPr fontAlgn="base"/>
            <a:r>
              <a:rPr lang="en-US" sz="3200" dirty="0"/>
              <a:t>Black is used to represent death or evil. (Think back to “The Masque of the Red Death” by Edgar Allan Poe.)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74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38607"/>
            <a:ext cx="10178322" cy="454098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Theme:  A central message or insight into life revealed through a word of literature, typically appears in the form of a noun or noun phrase</a:t>
            </a:r>
          </a:p>
          <a:p>
            <a:r>
              <a:rPr lang="en-US" sz="3200" dirty="0"/>
              <a:t>Example: the effects of loneliness</a:t>
            </a:r>
          </a:p>
          <a:p>
            <a:br>
              <a:rPr lang="en-US" sz="3200" dirty="0"/>
            </a:br>
            <a:r>
              <a:rPr lang="en-US" sz="3200" dirty="0"/>
              <a:t>A theme statement should be written in a full sentence.</a:t>
            </a:r>
          </a:p>
          <a:p>
            <a:r>
              <a:rPr lang="en-US" sz="3200" dirty="0"/>
              <a:t>Example: Lonely people can make poor decisions.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0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Definition: a reference to a person, place, event, or piece of literature</a:t>
            </a:r>
          </a:p>
          <a:p>
            <a:r>
              <a:rPr lang="en-US" sz="3600" dirty="0"/>
              <a:t>The most popular allusions comes from Shakespeare’s works, Greek mythology and the Bible.</a:t>
            </a:r>
          </a:p>
          <a:p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889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70581"/>
            <a:ext cx="10178322" cy="4826524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“I was surprised his nose was growing like Pinocchio's.” This refers to the story of Pinocchio, where his nose grew whenever he told a lie.</a:t>
            </a:r>
          </a:p>
          <a:p>
            <a:r>
              <a:rPr lang="en-US" sz="2600" dirty="0"/>
              <a:t>“When she lost her job, she acted like a Scrooge, and refused to buy anything that wasn’t necessary.” Scrooge was an extremely stingy character.</a:t>
            </a:r>
          </a:p>
          <a:p>
            <a:r>
              <a:rPr lang="en-US" sz="2600" dirty="0"/>
              <a:t>“I thought the software would be useful, but it was a Trojan Horse.” This refers to the tale in which the Greeks built a large, hollow wooden horse to hide soldiers in. It was given as a gift to the enemy during the Trojan War and, once inside the enemy's walls, the soldiers broke out. By using trickery, the Greeks won the war.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8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Censorship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suppression or prohibition of any parts of books, films, news, etc. that are considered obscene, politically unacceptable, or a threat to security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8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Characterization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Explicitly tells the audience what the personality of a character is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19118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42301"/>
            <a:ext cx="10178322" cy="5090474"/>
          </a:xfrm>
        </p:spPr>
        <p:txBody>
          <a:bodyPr>
            <a:normAutofit fontScale="85000" lnSpcReduction="10000"/>
          </a:bodyPr>
          <a:lstStyle/>
          <a:p>
            <a:r>
              <a:rPr lang="en-US" sz="3000" dirty="0"/>
              <a:t>“Mr. Bingley was good-looking and gentlemanlike; he had a pleasant countenance, and easy, unaffected manners. … he was discovered to be proud, to be above his company, and above being pleased; and not all his large estate in Derbyshire could then save him from having a most forbidding, disagreeable countenance, and being unworthy to be compared with his friend.” -- </a:t>
            </a:r>
            <a:r>
              <a:rPr lang="en-US" sz="3000" i="1" dirty="0"/>
              <a:t>Pride and Prejudice </a:t>
            </a:r>
            <a:r>
              <a:rPr lang="en-US" sz="3000" dirty="0"/>
              <a:t>by Jane Austen</a:t>
            </a:r>
          </a:p>
          <a:p>
            <a:endParaRPr lang="en-US" sz="3000" dirty="0"/>
          </a:p>
          <a:p>
            <a:r>
              <a:rPr lang="en-US" sz="3000" dirty="0"/>
              <a:t>Mr. Bingley is explicitly described as physically attractive and well-mannered. However, he was found to be proud and high maintenance.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2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Characterization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shows the audience what the personality of the character is through speech, thoughts, effects, actions, and looks</a:t>
            </a:r>
          </a:p>
          <a:p>
            <a:r>
              <a:rPr lang="en-US" sz="3600" dirty="0"/>
              <a:t>Remember the acronym S.T.E.A.L.!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55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14021"/>
            <a:ext cx="10178322" cy="4465571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“Janie didn’t go in where </a:t>
            </a:r>
            <a:r>
              <a:rPr lang="en-US" sz="3200" dirty="0" err="1"/>
              <a:t>Mrs</a:t>
            </a:r>
            <a:r>
              <a:rPr lang="en-US" sz="3200" dirty="0"/>
              <a:t> Washburn was. She didn’t say anything to match up with Nanny’s gladness either. She just fell on a chair with her hips and sat there.” -- </a:t>
            </a:r>
            <a:r>
              <a:rPr lang="en-US" sz="3200" i="1" dirty="0"/>
              <a:t>Their Eyes were Watching God </a:t>
            </a:r>
            <a:r>
              <a:rPr lang="en-US" sz="3200" dirty="0"/>
              <a:t>by Zora Neale Hurston</a:t>
            </a:r>
          </a:p>
          <a:p>
            <a:r>
              <a:rPr lang="en-US" sz="3200" dirty="0"/>
              <a:t>This passive “just sitting there” suggests Janie’s state of disappointment and confusion -- without simply stating it for the audience.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7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In literature, conflict is a literary element that involves a struggle between two opposing forces, usually a protagonist and an antagonist.</a:t>
            </a:r>
          </a:p>
          <a:p>
            <a:br>
              <a:rPr lang="en-US" sz="2800" dirty="0"/>
            </a:br>
            <a:r>
              <a:rPr lang="en-US" sz="2800" dirty="0"/>
              <a:t>The struggle is usually one of the following: man versus man, man versus self, man versus society, man versus nature, man versus supernatural, or man versus technology.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0413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6</TotalTime>
  <Words>553</Words>
  <Application>Microsoft Office PowerPoint</Application>
  <PresentationFormat>Widescreen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Impact</vt:lpstr>
      <vt:lpstr>Badge</vt:lpstr>
      <vt:lpstr>Vocab</vt:lpstr>
      <vt:lpstr>Allusion</vt:lpstr>
      <vt:lpstr>Examples</vt:lpstr>
      <vt:lpstr>Censorship</vt:lpstr>
      <vt:lpstr>Direct Characterization</vt:lpstr>
      <vt:lpstr>Examples</vt:lpstr>
      <vt:lpstr>Indirect Characterization</vt:lpstr>
      <vt:lpstr>Examples</vt:lpstr>
      <vt:lpstr>Conflict</vt:lpstr>
      <vt:lpstr>Dystopia</vt:lpstr>
      <vt:lpstr>Suspense</vt:lpstr>
      <vt:lpstr>Suspense</vt:lpstr>
      <vt:lpstr>Theme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</dc:title>
  <dc:creator>Alexandra Roll Mitchell</dc:creator>
  <cp:lastModifiedBy>Alexandra Roll Mitchell</cp:lastModifiedBy>
  <cp:revision>1</cp:revision>
  <dcterms:created xsi:type="dcterms:W3CDTF">2018-10-29T11:41:35Z</dcterms:created>
  <dcterms:modified xsi:type="dcterms:W3CDTF">2018-10-29T11:47:47Z</dcterms:modified>
</cp:coreProperties>
</file>